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sldIdLst>
    <p:sldId id="256" r:id="rId5"/>
    <p:sldId id="413" r:id="rId6"/>
    <p:sldId id="382" r:id="rId7"/>
    <p:sldId id="383" r:id="rId8"/>
    <p:sldId id="399" r:id="rId9"/>
    <p:sldId id="412" r:id="rId10"/>
    <p:sldId id="400" r:id="rId11"/>
    <p:sldId id="401" r:id="rId12"/>
    <p:sldId id="402" r:id="rId13"/>
    <p:sldId id="403" r:id="rId14"/>
    <p:sldId id="404" r:id="rId15"/>
    <p:sldId id="405" r:id="rId16"/>
    <p:sldId id="406" r:id="rId17"/>
    <p:sldId id="407" r:id="rId18"/>
    <p:sldId id="408" r:id="rId19"/>
    <p:sldId id="409" r:id="rId20"/>
    <p:sldId id="410" r:id="rId21"/>
    <p:sldId id="411" r:id="rId22"/>
    <p:sldId id="414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025"/>
    <a:srgbClr val="E9012C"/>
    <a:srgbClr val="F6B3D4"/>
    <a:srgbClr val="028880"/>
    <a:srgbClr val="DD0039"/>
    <a:srgbClr val="251720"/>
    <a:srgbClr val="F61A53"/>
    <a:srgbClr val="068998"/>
    <a:srgbClr val="BFBFBF"/>
    <a:srgbClr val="C1E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021079-2C53-4216-82D3-75BE679670B2}" v="5" dt="2019-10-28T15:39:34.6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2047" autoAdjust="0"/>
  </p:normalViewPr>
  <p:slideViewPr>
    <p:cSldViewPr snapToGrid="0">
      <p:cViewPr varScale="1">
        <p:scale>
          <a:sx n="70" d="100"/>
          <a:sy n="70" d="100"/>
        </p:scale>
        <p:origin x="11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e364d0b9-009e-4116-b78a-a86aed516e71" providerId="ADAL" clId="{7B021079-2C53-4216-82D3-75BE679670B2}"/>
    <pc:docChg chg="undo custSel addSld delSld modSld">
      <pc:chgData name="Stijn Weijermars" userId="e364d0b9-009e-4116-b78a-a86aed516e71" providerId="ADAL" clId="{7B021079-2C53-4216-82D3-75BE679670B2}" dt="2019-10-28T15:39:45.469" v="153" actId="14100"/>
      <pc:docMkLst>
        <pc:docMk/>
      </pc:docMkLst>
      <pc:sldChg chg="delSp modSp">
        <pc:chgData name="Stijn Weijermars" userId="e364d0b9-009e-4116-b78a-a86aed516e71" providerId="ADAL" clId="{7B021079-2C53-4216-82D3-75BE679670B2}" dt="2019-10-28T15:27:29.804" v="61" actId="108"/>
        <pc:sldMkLst>
          <pc:docMk/>
          <pc:sldMk cId="1058433591" sldId="291"/>
        </pc:sldMkLst>
        <pc:spChg chg="mod">
          <ac:chgData name="Stijn Weijermars" userId="e364d0b9-009e-4116-b78a-a86aed516e71" providerId="ADAL" clId="{7B021079-2C53-4216-82D3-75BE679670B2}" dt="2019-10-28T15:27:29.804" v="61" actId="108"/>
          <ac:spMkLst>
            <pc:docMk/>
            <pc:sldMk cId="1058433591" sldId="291"/>
            <ac:spMk id="7" creationId="{00000000-0000-0000-0000-000000000000}"/>
          </ac:spMkLst>
        </pc:spChg>
        <pc:spChg chg="mod">
          <ac:chgData name="Stijn Weijermars" userId="e364d0b9-009e-4116-b78a-a86aed516e71" providerId="ADAL" clId="{7B021079-2C53-4216-82D3-75BE679670B2}" dt="2019-10-28T15:27:24.439" v="60" actId="1037"/>
          <ac:spMkLst>
            <pc:docMk/>
            <pc:sldMk cId="1058433591" sldId="291"/>
            <ac:spMk id="8" creationId="{00000000-0000-0000-0000-000000000000}"/>
          </ac:spMkLst>
        </pc:spChg>
        <pc:spChg chg="mod">
          <ac:chgData name="Stijn Weijermars" userId="e364d0b9-009e-4116-b78a-a86aed516e71" providerId="ADAL" clId="{7B021079-2C53-4216-82D3-75BE679670B2}" dt="2019-10-28T15:27:24.439" v="60" actId="1037"/>
          <ac:spMkLst>
            <pc:docMk/>
            <pc:sldMk cId="1058433591" sldId="291"/>
            <ac:spMk id="10" creationId="{00000000-0000-0000-0000-000000000000}"/>
          </ac:spMkLst>
        </pc:spChg>
        <pc:picChg chg="del">
          <ac:chgData name="Stijn Weijermars" userId="e364d0b9-009e-4116-b78a-a86aed516e71" providerId="ADAL" clId="{7B021079-2C53-4216-82D3-75BE679670B2}" dt="2019-10-28T15:26:48.012" v="0" actId="478"/>
          <ac:picMkLst>
            <pc:docMk/>
            <pc:sldMk cId="1058433591" sldId="291"/>
            <ac:picMk id="9" creationId="{00000000-0000-0000-0000-000000000000}"/>
          </ac:picMkLst>
        </pc:picChg>
      </pc:sldChg>
      <pc:sldChg chg="del">
        <pc:chgData name="Stijn Weijermars" userId="e364d0b9-009e-4116-b78a-a86aed516e71" providerId="ADAL" clId="{7B021079-2C53-4216-82D3-75BE679670B2}" dt="2019-10-28T15:27:35.973" v="62" actId="2696"/>
        <pc:sldMkLst>
          <pc:docMk/>
          <pc:sldMk cId="2533043490" sldId="386"/>
        </pc:sldMkLst>
      </pc:sldChg>
      <pc:sldChg chg="del">
        <pc:chgData name="Stijn Weijermars" userId="e364d0b9-009e-4116-b78a-a86aed516e71" providerId="ADAL" clId="{7B021079-2C53-4216-82D3-75BE679670B2}" dt="2019-10-28T15:27:41.975" v="63" actId="2696"/>
        <pc:sldMkLst>
          <pc:docMk/>
          <pc:sldMk cId="3709572171" sldId="387"/>
        </pc:sldMkLst>
      </pc:sldChg>
      <pc:sldChg chg="del">
        <pc:chgData name="Stijn Weijermars" userId="e364d0b9-009e-4116-b78a-a86aed516e71" providerId="ADAL" clId="{7B021079-2C53-4216-82D3-75BE679670B2}" dt="2019-10-28T15:27:42.738" v="64" actId="2696"/>
        <pc:sldMkLst>
          <pc:docMk/>
          <pc:sldMk cId="4152352898" sldId="388"/>
        </pc:sldMkLst>
      </pc:sldChg>
      <pc:sldChg chg="del">
        <pc:chgData name="Stijn Weijermars" userId="e364d0b9-009e-4116-b78a-a86aed516e71" providerId="ADAL" clId="{7B021079-2C53-4216-82D3-75BE679670B2}" dt="2019-10-28T15:27:43.875" v="65" actId="2696"/>
        <pc:sldMkLst>
          <pc:docMk/>
          <pc:sldMk cId="4210386148" sldId="389"/>
        </pc:sldMkLst>
      </pc:sldChg>
      <pc:sldChg chg="del">
        <pc:chgData name="Stijn Weijermars" userId="e364d0b9-009e-4116-b78a-a86aed516e71" providerId="ADAL" clId="{7B021079-2C53-4216-82D3-75BE679670B2}" dt="2019-10-28T15:27:44.428" v="66" actId="2696"/>
        <pc:sldMkLst>
          <pc:docMk/>
          <pc:sldMk cId="1431466494" sldId="390"/>
        </pc:sldMkLst>
      </pc:sldChg>
      <pc:sldChg chg="addSp modSp">
        <pc:chgData name="Stijn Weijermars" userId="e364d0b9-009e-4116-b78a-a86aed516e71" providerId="ADAL" clId="{7B021079-2C53-4216-82D3-75BE679670B2}" dt="2019-10-28T15:36:52.323" v="146" actId="1076"/>
        <pc:sldMkLst>
          <pc:docMk/>
          <pc:sldMk cId="2759100504" sldId="391"/>
        </pc:sldMkLst>
        <pc:spChg chg="mod">
          <ac:chgData name="Stijn Weijermars" userId="e364d0b9-009e-4116-b78a-a86aed516e71" providerId="ADAL" clId="{7B021079-2C53-4216-82D3-75BE679670B2}" dt="2019-10-28T15:28:00.116" v="93" actId="20577"/>
          <ac:spMkLst>
            <pc:docMk/>
            <pc:sldMk cId="2759100504" sldId="391"/>
            <ac:spMk id="2" creationId="{00000000-0000-0000-0000-000000000000}"/>
          </ac:spMkLst>
        </pc:spChg>
        <pc:spChg chg="mod">
          <ac:chgData name="Stijn Weijermars" userId="e364d0b9-009e-4116-b78a-a86aed516e71" providerId="ADAL" clId="{7B021079-2C53-4216-82D3-75BE679670B2}" dt="2019-10-28T15:28:20.035" v="124" actId="20577"/>
          <ac:spMkLst>
            <pc:docMk/>
            <pc:sldMk cId="2759100504" sldId="391"/>
            <ac:spMk id="4" creationId="{00000000-0000-0000-0000-000000000000}"/>
          </ac:spMkLst>
        </pc:spChg>
        <pc:picChg chg="add mod">
          <ac:chgData name="Stijn Weijermars" userId="e364d0b9-009e-4116-b78a-a86aed516e71" providerId="ADAL" clId="{7B021079-2C53-4216-82D3-75BE679670B2}" dt="2019-10-28T15:34:22.860" v="139" actId="1076"/>
          <ac:picMkLst>
            <pc:docMk/>
            <pc:sldMk cId="2759100504" sldId="391"/>
            <ac:picMk id="5" creationId="{9040C6C7-7F14-44EB-90F3-CE409DE76B86}"/>
          </ac:picMkLst>
        </pc:picChg>
        <pc:picChg chg="mod">
          <ac:chgData name="Stijn Weijermars" userId="e364d0b9-009e-4116-b78a-a86aed516e71" providerId="ADAL" clId="{7B021079-2C53-4216-82D3-75BE679670B2}" dt="2019-10-28T15:36:52.323" v="146" actId="1076"/>
          <ac:picMkLst>
            <pc:docMk/>
            <pc:sldMk cId="2759100504" sldId="391"/>
            <ac:picMk id="6" creationId="{00000000-0000-0000-0000-000000000000}"/>
          </ac:picMkLst>
        </pc:picChg>
        <pc:picChg chg="add mod ord">
          <ac:chgData name="Stijn Weijermars" userId="e364d0b9-009e-4116-b78a-a86aed516e71" providerId="ADAL" clId="{7B021079-2C53-4216-82D3-75BE679670B2}" dt="2019-10-28T15:36:50.303" v="145" actId="1076"/>
          <ac:picMkLst>
            <pc:docMk/>
            <pc:sldMk cId="2759100504" sldId="391"/>
            <ac:picMk id="7" creationId="{501A4923-D644-4699-B295-B5134E71C2A6}"/>
          </ac:picMkLst>
        </pc:picChg>
      </pc:sldChg>
      <pc:sldChg chg="del">
        <pc:chgData name="Stijn Weijermars" userId="e364d0b9-009e-4116-b78a-a86aed516e71" providerId="ADAL" clId="{7B021079-2C53-4216-82D3-75BE679670B2}" dt="2019-10-28T15:28:25.017" v="125" actId="2696"/>
        <pc:sldMkLst>
          <pc:docMk/>
          <pc:sldMk cId="3202576425" sldId="392"/>
        </pc:sldMkLst>
      </pc:sldChg>
      <pc:sldChg chg="del">
        <pc:chgData name="Stijn Weijermars" userId="e364d0b9-009e-4116-b78a-a86aed516e71" providerId="ADAL" clId="{7B021079-2C53-4216-82D3-75BE679670B2}" dt="2019-10-28T15:28:28.271" v="127" actId="2696"/>
        <pc:sldMkLst>
          <pc:docMk/>
          <pc:sldMk cId="2782336377" sldId="393"/>
        </pc:sldMkLst>
      </pc:sldChg>
      <pc:sldChg chg="del">
        <pc:chgData name="Stijn Weijermars" userId="e364d0b9-009e-4116-b78a-a86aed516e71" providerId="ADAL" clId="{7B021079-2C53-4216-82D3-75BE679670B2}" dt="2019-10-28T15:28:27.187" v="126" actId="2696"/>
        <pc:sldMkLst>
          <pc:docMk/>
          <pc:sldMk cId="1595076252" sldId="394"/>
        </pc:sldMkLst>
      </pc:sldChg>
      <pc:sldChg chg="del">
        <pc:chgData name="Stijn Weijermars" userId="e364d0b9-009e-4116-b78a-a86aed516e71" providerId="ADAL" clId="{7B021079-2C53-4216-82D3-75BE679670B2}" dt="2019-10-28T15:28:28.992" v="128" actId="2696"/>
        <pc:sldMkLst>
          <pc:docMk/>
          <pc:sldMk cId="2624407338" sldId="395"/>
        </pc:sldMkLst>
      </pc:sldChg>
      <pc:sldChg chg="del">
        <pc:chgData name="Stijn Weijermars" userId="e364d0b9-009e-4116-b78a-a86aed516e71" providerId="ADAL" clId="{7B021079-2C53-4216-82D3-75BE679670B2}" dt="2019-10-28T15:28:30.674" v="129" actId="2696"/>
        <pc:sldMkLst>
          <pc:docMk/>
          <pc:sldMk cId="2426381954" sldId="396"/>
        </pc:sldMkLst>
      </pc:sldChg>
      <pc:sldChg chg="del">
        <pc:chgData name="Stijn Weijermars" userId="e364d0b9-009e-4116-b78a-a86aed516e71" providerId="ADAL" clId="{7B021079-2C53-4216-82D3-75BE679670B2}" dt="2019-10-28T15:28:31.918" v="130" actId="2696"/>
        <pc:sldMkLst>
          <pc:docMk/>
          <pc:sldMk cId="3435071986" sldId="397"/>
        </pc:sldMkLst>
      </pc:sldChg>
      <pc:sldChg chg="del">
        <pc:chgData name="Stijn Weijermars" userId="e364d0b9-009e-4116-b78a-a86aed516e71" providerId="ADAL" clId="{7B021079-2C53-4216-82D3-75BE679670B2}" dt="2019-10-28T15:28:32.690" v="131" actId="2696"/>
        <pc:sldMkLst>
          <pc:docMk/>
          <pc:sldMk cId="3930845537" sldId="398"/>
        </pc:sldMkLst>
      </pc:sldChg>
      <pc:sldChg chg="addSp modSp add del">
        <pc:chgData name="Stijn Weijermars" userId="e364d0b9-009e-4116-b78a-a86aed516e71" providerId="ADAL" clId="{7B021079-2C53-4216-82D3-75BE679670B2}" dt="2019-10-28T15:39:45.469" v="153" actId="14100"/>
        <pc:sldMkLst>
          <pc:docMk/>
          <pc:sldMk cId="2417891398" sldId="412"/>
        </pc:sldMkLst>
        <pc:picChg chg="add mod">
          <ac:chgData name="Stijn Weijermars" userId="e364d0b9-009e-4116-b78a-a86aed516e71" providerId="ADAL" clId="{7B021079-2C53-4216-82D3-75BE679670B2}" dt="2019-10-28T15:39:45.469" v="153" actId="14100"/>
          <ac:picMkLst>
            <pc:docMk/>
            <pc:sldMk cId="2417891398" sldId="412"/>
            <ac:picMk id="3" creationId="{FDF4CFAD-CC0F-4BD8-9AC9-586FAE4578D1}"/>
          </ac:picMkLst>
        </pc:picChg>
        <pc:picChg chg="mod">
          <ac:chgData name="Stijn Weijermars" userId="e364d0b9-009e-4116-b78a-a86aed516e71" providerId="ADAL" clId="{7B021079-2C53-4216-82D3-75BE679670B2}" dt="2019-10-28T15:39:32.336" v="148" actId="14100"/>
          <ac:picMkLst>
            <pc:docMk/>
            <pc:sldMk cId="2417891398" sldId="412"/>
            <ac:picMk id="102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6BED8-B7B2-4477-971B-71F7C2F91C91}" type="datetimeFigureOut">
              <a:rPr lang="nl-NL" smtClean="0"/>
              <a:t>2-10-2020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A4218-C6E7-4023-90DC-447ADF36CF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8006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Waar hebben wij allemaal impact op? (verborgen)</a:t>
            </a: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Watergebruik, energie, landgebruik, grondstoffen, uitputten voedselbronnen, uitstoot schadelijke stoffen </a:t>
            </a:r>
            <a:endParaRPr lang="nl-NL" b="0" i="0" dirty="0">
              <a:effectLst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A4218-C6E7-4023-90DC-447ADF36CF6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856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Welke effecten had het maken van een spijkerbroek?</a:t>
            </a:r>
          </a:p>
          <a:p>
            <a:r>
              <a:rPr lang="nl-NL" dirty="0"/>
              <a:t>Schadelijke stoffen, water, mest/uitputten (voedsel)bronnen, landgebruik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6846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671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Bladzijde - 115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486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5597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Waar hebben wij allemaal impact op? (verborgen)</a:t>
            </a: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Watergebruik, energie, landgebruik, grondstoffen, uitputten voedselbronnen, uitstoot schadelijke stoffen </a:t>
            </a:r>
            <a:endParaRPr lang="nl-NL" b="0" i="0" dirty="0">
              <a:effectLst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A4218-C6E7-4023-90DC-447ADF36CF6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970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108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343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899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558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2-10-2020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473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2-10-2020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51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2-10-2020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1753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2-10-2020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4165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2-10-2020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59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6151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D0DF-6525-4DBA-86C1-2BE34BA5B55D}" type="datetimeFigureOut">
              <a:rPr lang="nl-NL" smtClean="0"/>
              <a:t>2-10-2020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89884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61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218FED7-AB46-4296-A2AB-73E4BDC03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B050"/>
                </a:solidFill>
              </a:rPr>
              <a:t>De verborgen impact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910A9D3-44B0-412E-9D51-FA1C2DD5E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33347" y="1736252"/>
            <a:ext cx="2562138" cy="2032801"/>
          </a:xfrm>
        </p:spPr>
        <p:txBody>
          <a:bodyPr/>
          <a:lstStyle/>
          <a:p>
            <a:pPr marL="0" indent="0">
              <a:buNone/>
            </a:pPr>
            <a:r>
              <a:rPr lang="nl-NL" sz="1400" b="1" dirty="0"/>
              <a:t>IBS Thema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Projectmanagement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Financiën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Marketing &amp; communicatie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400" dirty="0">
                <a:solidFill>
                  <a:srgbClr val="00B050"/>
                </a:solidFill>
              </a:rPr>
              <a:t> </a:t>
            </a:r>
            <a:r>
              <a:rPr lang="nl-NL" sz="1400" b="1" dirty="0">
                <a:solidFill>
                  <a:srgbClr val="00B050"/>
                </a:solidFill>
              </a:rPr>
              <a:t>De verborgen impact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Samenwerken</a:t>
            </a:r>
          </a:p>
        </p:txBody>
      </p:sp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B5E90D55-298E-4509-878D-C4E228CD5F8E}"/>
              </a:ext>
            </a:extLst>
          </p:cNvPr>
          <p:cNvSpPr txBox="1">
            <a:spLocks/>
          </p:cNvSpPr>
          <p:nvPr/>
        </p:nvSpPr>
        <p:spPr bwMode="auto">
          <a:xfrm>
            <a:off x="1917855" y="1712880"/>
            <a:ext cx="4809515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Begrippen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Arial" panose="020B0604020202020204" pitchFamily="34" charset="0"/>
              </a:rPr>
              <a:t>Aan het einde van de les kan je de begrippen uitleggen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Soorten van impact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Keten van impact</a:t>
            </a:r>
            <a:endParaRPr lang="nl-NL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Arial" panose="020B0604020202020204" pitchFamily="34" charset="0"/>
              </a:rPr>
              <a:t>Impact top 10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Vervoer</a:t>
            </a:r>
            <a:endParaRPr lang="nl-NL" sz="2000" dirty="0">
              <a:solidFill>
                <a:prstClr val="black"/>
              </a:solidFill>
              <a:latin typeface="Calibri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jdelijke aanduiding voor inhoud 5">
            <a:extLst>
              <a:ext uri="{FF2B5EF4-FFF2-40B4-BE49-F238E27FC236}">
                <a16:creationId xmlns:a16="http://schemas.microsoft.com/office/drawing/2014/main" id="{2D05C487-7FDA-4DD4-A64C-272352214795}"/>
              </a:ext>
            </a:extLst>
          </p:cNvPr>
          <p:cNvSpPr txBox="1">
            <a:spLocks/>
          </p:cNvSpPr>
          <p:nvPr/>
        </p:nvSpPr>
        <p:spPr bwMode="auto">
          <a:xfrm>
            <a:off x="603309" y="5736482"/>
            <a:ext cx="11241946" cy="32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Tabel 13">
            <a:extLst>
              <a:ext uri="{FF2B5EF4-FFF2-40B4-BE49-F238E27FC236}">
                <a16:creationId xmlns:a16="http://schemas.microsoft.com/office/drawing/2014/main" id="{BBD81BF5-9E86-4852-B783-21B8761DB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535358"/>
              </p:ext>
            </p:extLst>
          </p:nvPr>
        </p:nvGraphicFramePr>
        <p:xfrm>
          <a:off x="2177583" y="5714290"/>
          <a:ext cx="7836833" cy="3708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26612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377505">
                  <a:extLst>
                    <a:ext uri="{9D8B030D-6E8A-4147-A177-3AD203B41FA5}">
                      <a16:colId xmlns:a16="http://schemas.microsoft.com/office/drawing/2014/main" val="401518534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47289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dirty="0">
                          <a:solidFill>
                            <a:schemeClr val="tx1"/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rgbClr val="00B050"/>
                          </a:solidFill>
                        </a:rPr>
                        <a:t>V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15" name="Afbeelding 14">
            <a:extLst>
              <a:ext uri="{FF2B5EF4-FFF2-40B4-BE49-F238E27FC236}">
                <a16:creationId xmlns:a16="http://schemas.microsoft.com/office/drawing/2014/main" id="{3C8AD9AC-786C-41FA-8D3C-1F579EA91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8"/>
          <a:stretch/>
        </p:blipFill>
        <p:spPr>
          <a:xfrm>
            <a:off x="7714458" y="1712880"/>
            <a:ext cx="836782" cy="70960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AF66FF2-65B5-4E75-80FB-1AD095EE08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>
          <a:xfrm>
            <a:off x="896515" y="1736252"/>
            <a:ext cx="836782" cy="701959"/>
          </a:xfrm>
          <a:prstGeom prst="rect">
            <a:avLst/>
          </a:prstGeom>
        </p:spPr>
      </p:pic>
      <p:sp>
        <p:nvSpPr>
          <p:cNvPr id="18" name="Tijdelijke aanduiding voor inhoud 5">
            <a:extLst>
              <a:ext uri="{FF2B5EF4-FFF2-40B4-BE49-F238E27FC236}">
                <a16:creationId xmlns:a16="http://schemas.microsoft.com/office/drawing/2014/main" id="{D8729D5A-9FCE-424A-BA8D-CF5994EDB1B6}"/>
              </a:ext>
            </a:extLst>
          </p:cNvPr>
          <p:cNvSpPr txBox="1">
            <a:spLocks/>
          </p:cNvSpPr>
          <p:nvPr/>
        </p:nvSpPr>
        <p:spPr bwMode="auto">
          <a:xfrm>
            <a:off x="8733347" y="4128719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IBS Toetsing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Kennistoets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Plan van aanpak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Presentatie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72ADD984-4BEC-4118-974C-4F5B62A33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7714458" y="4128719"/>
            <a:ext cx="840560" cy="709602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EA322CF2-29C3-4E49-AAB1-E38F378C79AC}"/>
              </a:ext>
            </a:extLst>
          </p:cNvPr>
          <p:cNvSpPr txBox="1"/>
          <p:nvPr/>
        </p:nvSpPr>
        <p:spPr>
          <a:xfrm>
            <a:off x="3047999" y="12281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61A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Alles voor een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61A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61A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-positief leven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9234505-E14F-4647-8B0D-050CCF66C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8526" y="568546"/>
            <a:ext cx="6096000" cy="559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1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normAutofit/>
          </a:bodyPr>
          <a:lstStyle/>
          <a:p>
            <a:r>
              <a:rPr lang="nl-NL" dirty="0"/>
              <a:t>Top 10 </a:t>
            </a:r>
            <a:r>
              <a:rPr lang="nl-NL" dirty="0" err="1"/>
              <a:t>Revisited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82" y="273051"/>
            <a:ext cx="4448368" cy="5853113"/>
          </a:xfr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BD7684-8A79-464B-B634-C0BD970D2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90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Case Vliegen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52" y="-95693"/>
            <a:ext cx="5469948" cy="6953693"/>
          </a:xfrm>
        </p:spPr>
      </p:pic>
      <p:sp>
        <p:nvSpPr>
          <p:cNvPr id="5" name="Vrije vorm 4"/>
          <p:cNvSpPr/>
          <p:nvPr/>
        </p:nvSpPr>
        <p:spPr>
          <a:xfrm>
            <a:off x="5931877" y="-281354"/>
            <a:ext cx="5158154" cy="6986954"/>
          </a:xfrm>
          <a:custGeom>
            <a:avLst/>
            <a:gdLst>
              <a:gd name="connsiteX0" fmla="*/ 246185 w 5158154"/>
              <a:gd name="connsiteY0" fmla="*/ 433754 h 6986954"/>
              <a:gd name="connsiteX1" fmla="*/ 234461 w 5158154"/>
              <a:gd name="connsiteY1" fmla="*/ 726831 h 6986954"/>
              <a:gd name="connsiteX2" fmla="*/ 797169 w 5158154"/>
              <a:gd name="connsiteY2" fmla="*/ 0 h 6986954"/>
              <a:gd name="connsiteX3" fmla="*/ 4923692 w 5158154"/>
              <a:gd name="connsiteY3" fmla="*/ 117231 h 6986954"/>
              <a:gd name="connsiteX4" fmla="*/ 4900246 w 5158154"/>
              <a:gd name="connsiteY4" fmla="*/ 890954 h 6986954"/>
              <a:gd name="connsiteX5" fmla="*/ 5158154 w 5158154"/>
              <a:gd name="connsiteY5" fmla="*/ 1406769 h 6986954"/>
              <a:gd name="connsiteX6" fmla="*/ 4982308 w 5158154"/>
              <a:gd name="connsiteY6" fmla="*/ 3001108 h 6986954"/>
              <a:gd name="connsiteX7" fmla="*/ 4525108 w 5158154"/>
              <a:gd name="connsiteY7" fmla="*/ 3200400 h 6986954"/>
              <a:gd name="connsiteX8" fmla="*/ 4513385 w 5158154"/>
              <a:gd name="connsiteY8" fmla="*/ 3470031 h 6986954"/>
              <a:gd name="connsiteX9" fmla="*/ 4572000 w 5158154"/>
              <a:gd name="connsiteY9" fmla="*/ 4572000 h 6986954"/>
              <a:gd name="connsiteX10" fmla="*/ 4056185 w 5158154"/>
              <a:gd name="connsiteY10" fmla="*/ 5990492 h 6986954"/>
              <a:gd name="connsiteX11" fmla="*/ 3657600 w 5158154"/>
              <a:gd name="connsiteY11" fmla="*/ 6283569 h 6986954"/>
              <a:gd name="connsiteX12" fmla="*/ 2215661 w 5158154"/>
              <a:gd name="connsiteY12" fmla="*/ 6518031 h 6986954"/>
              <a:gd name="connsiteX13" fmla="*/ 398585 w 5158154"/>
              <a:gd name="connsiteY13" fmla="*/ 6986954 h 6986954"/>
              <a:gd name="connsiteX14" fmla="*/ 0 w 5158154"/>
              <a:gd name="connsiteY14" fmla="*/ 762000 h 6986954"/>
              <a:gd name="connsiteX15" fmla="*/ 140677 w 5158154"/>
              <a:gd name="connsiteY15" fmla="*/ 480646 h 698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58154" h="6986954">
                <a:moveTo>
                  <a:pt x="246185" y="433754"/>
                </a:moveTo>
                <a:lnTo>
                  <a:pt x="234461" y="726831"/>
                </a:lnTo>
                <a:lnTo>
                  <a:pt x="797169" y="0"/>
                </a:lnTo>
                <a:lnTo>
                  <a:pt x="4923692" y="117231"/>
                </a:lnTo>
                <a:lnTo>
                  <a:pt x="4900246" y="890954"/>
                </a:lnTo>
                <a:lnTo>
                  <a:pt x="5158154" y="1406769"/>
                </a:lnTo>
                <a:lnTo>
                  <a:pt x="4982308" y="3001108"/>
                </a:lnTo>
                <a:lnTo>
                  <a:pt x="4525108" y="3200400"/>
                </a:lnTo>
                <a:lnTo>
                  <a:pt x="4513385" y="3470031"/>
                </a:lnTo>
                <a:lnTo>
                  <a:pt x="4572000" y="4572000"/>
                </a:lnTo>
                <a:lnTo>
                  <a:pt x="4056185" y="5990492"/>
                </a:lnTo>
                <a:lnTo>
                  <a:pt x="3657600" y="6283569"/>
                </a:lnTo>
                <a:lnTo>
                  <a:pt x="2215661" y="6518031"/>
                </a:lnTo>
                <a:lnTo>
                  <a:pt x="398585" y="6986954"/>
                </a:lnTo>
                <a:lnTo>
                  <a:pt x="0" y="762000"/>
                </a:lnTo>
                <a:lnTo>
                  <a:pt x="140677" y="480646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2987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Retourtje Bali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831" y="-896591"/>
            <a:ext cx="6131169" cy="7754591"/>
          </a:xfrm>
        </p:spPr>
      </p:pic>
    </p:spTree>
    <p:extLst>
      <p:ext uri="{BB962C8B-B14F-4D97-AF65-F5344CB8AC3E}">
        <p14:creationId xmlns:p14="http://schemas.microsoft.com/office/powerpoint/2010/main" val="3892094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Auto: Benzine </a:t>
            </a:r>
            <a:r>
              <a:rPr lang="nl-NL" dirty="0" err="1"/>
              <a:t>vs</a:t>
            </a:r>
            <a:r>
              <a:rPr lang="nl-NL" dirty="0"/>
              <a:t> Elektrisch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31"/>
          <a:stretch/>
        </p:blipFill>
        <p:spPr>
          <a:xfrm>
            <a:off x="1588133" y="1255591"/>
            <a:ext cx="9810645" cy="2390287"/>
          </a:xfrm>
        </p:spPr>
      </p:pic>
    </p:spTree>
    <p:extLst>
      <p:ext uri="{BB962C8B-B14F-4D97-AF65-F5344CB8AC3E}">
        <p14:creationId xmlns:p14="http://schemas.microsoft.com/office/powerpoint/2010/main" val="4028226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Auto: Benzine </a:t>
            </a:r>
            <a:r>
              <a:rPr lang="nl-NL" dirty="0" err="1"/>
              <a:t>vs</a:t>
            </a:r>
            <a:r>
              <a:rPr lang="nl-NL" dirty="0"/>
              <a:t> Elektrisch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Keten van een auto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25"/>
          <a:stretch/>
        </p:blipFill>
        <p:spPr>
          <a:xfrm>
            <a:off x="2752774" y="2133600"/>
            <a:ext cx="8829626" cy="230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18" y="1196975"/>
            <a:ext cx="6156427" cy="4929188"/>
          </a:xfrm>
        </p:spPr>
      </p:pic>
    </p:spTree>
    <p:extLst>
      <p:ext uri="{BB962C8B-B14F-4D97-AF65-F5344CB8AC3E}">
        <p14:creationId xmlns:p14="http://schemas.microsoft.com/office/powerpoint/2010/main" val="500845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976" y="0"/>
            <a:ext cx="6585024" cy="8473691"/>
          </a:xfrm>
        </p:spPr>
      </p:pic>
    </p:spTree>
    <p:extLst>
      <p:ext uri="{BB962C8B-B14F-4D97-AF65-F5344CB8AC3E}">
        <p14:creationId xmlns:p14="http://schemas.microsoft.com/office/powerpoint/2010/main" val="3206417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Auto: Benzine </a:t>
            </a:r>
            <a:r>
              <a:rPr lang="nl-NL" dirty="0" err="1"/>
              <a:t>vs</a:t>
            </a:r>
            <a:r>
              <a:rPr lang="nl-NL" dirty="0"/>
              <a:t> Elektrisch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69" y="1218747"/>
            <a:ext cx="5387062" cy="4929188"/>
          </a:xfrm>
        </p:spPr>
      </p:pic>
    </p:spTree>
    <p:extLst>
      <p:ext uri="{BB962C8B-B14F-4D97-AF65-F5344CB8AC3E}">
        <p14:creationId xmlns:p14="http://schemas.microsoft.com/office/powerpoint/2010/main" val="4079742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Auto: Benzine </a:t>
            </a:r>
            <a:r>
              <a:rPr lang="nl-NL" dirty="0" err="1"/>
              <a:t>vs</a:t>
            </a:r>
            <a:r>
              <a:rPr lang="nl-NL" dirty="0"/>
              <a:t> Elektrisch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63" y="1230159"/>
            <a:ext cx="8847137" cy="4862819"/>
          </a:xfrm>
        </p:spPr>
      </p:pic>
    </p:spTree>
    <p:extLst>
      <p:ext uri="{BB962C8B-B14F-4D97-AF65-F5344CB8AC3E}">
        <p14:creationId xmlns:p14="http://schemas.microsoft.com/office/powerpoint/2010/main" val="1736901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218FED7-AB46-4296-A2AB-73E4BDC03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B050"/>
                </a:solidFill>
              </a:rPr>
              <a:t>De verborgen impact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910A9D3-44B0-412E-9D51-FA1C2DD5E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33347" y="1736252"/>
            <a:ext cx="2562138" cy="2032801"/>
          </a:xfrm>
        </p:spPr>
        <p:txBody>
          <a:bodyPr/>
          <a:lstStyle/>
          <a:p>
            <a:pPr marL="0" indent="0">
              <a:buNone/>
            </a:pPr>
            <a:r>
              <a:rPr lang="nl-NL" sz="1400" b="1" dirty="0"/>
              <a:t>IBS Thema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Projectmanagement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Financiën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Marketing &amp; communicatie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400" dirty="0">
                <a:solidFill>
                  <a:srgbClr val="00B050"/>
                </a:solidFill>
              </a:rPr>
              <a:t> </a:t>
            </a:r>
            <a:r>
              <a:rPr lang="nl-NL" sz="1400" b="1" dirty="0">
                <a:solidFill>
                  <a:srgbClr val="00B050"/>
                </a:solidFill>
              </a:rPr>
              <a:t>De verborgen impact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Samenwerken</a:t>
            </a:r>
          </a:p>
        </p:txBody>
      </p:sp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B5E90D55-298E-4509-878D-C4E228CD5F8E}"/>
              </a:ext>
            </a:extLst>
          </p:cNvPr>
          <p:cNvSpPr txBox="1">
            <a:spLocks/>
          </p:cNvSpPr>
          <p:nvPr/>
        </p:nvSpPr>
        <p:spPr bwMode="auto">
          <a:xfrm>
            <a:off x="1917855" y="1712880"/>
            <a:ext cx="4809515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Begrippen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Arial" panose="020B0604020202020204" pitchFamily="34" charset="0"/>
              </a:rPr>
              <a:t>Aan het einde van de les kan je de begrippen uitleggen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Soorten van impact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Keten van impact</a:t>
            </a:r>
            <a:endParaRPr lang="nl-NL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Arial" panose="020B0604020202020204" pitchFamily="34" charset="0"/>
              </a:rPr>
              <a:t>Impact top 10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Vervoer</a:t>
            </a:r>
            <a:endParaRPr lang="nl-NL" sz="2000" dirty="0">
              <a:solidFill>
                <a:prstClr val="black"/>
              </a:solidFill>
              <a:latin typeface="Calibri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jdelijke aanduiding voor inhoud 5">
            <a:extLst>
              <a:ext uri="{FF2B5EF4-FFF2-40B4-BE49-F238E27FC236}">
                <a16:creationId xmlns:a16="http://schemas.microsoft.com/office/drawing/2014/main" id="{2D05C487-7FDA-4DD4-A64C-272352214795}"/>
              </a:ext>
            </a:extLst>
          </p:cNvPr>
          <p:cNvSpPr txBox="1">
            <a:spLocks/>
          </p:cNvSpPr>
          <p:nvPr/>
        </p:nvSpPr>
        <p:spPr bwMode="auto">
          <a:xfrm>
            <a:off x="603309" y="5736482"/>
            <a:ext cx="11241946" cy="32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Tabel 13">
            <a:extLst>
              <a:ext uri="{FF2B5EF4-FFF2-40B4-BE49-F238E27FC236}">
                <a16:creationId xmlns:a16="http://schemas.microsoft.com/office/drawing/2014/main" id="{BBD81BF5-9E86-4852-B783-21B8761DB99C}"/>
              </a:ext>
            </a:extLst>
          </p:cNvPr>
          <p:cNvGraphicFramePr>
            <a:graphicFrameLocks noGrp="1"/>
          </p:cNvGraphicFramePr>
          <p:nvPr/>
        </p:nvGraphicFramePr>
        <p:xfrm>
          <a:off x="2177583" y="5714290"/>
          <a:ext cx="7836833" cy="3708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26612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377505">
                  <a:extLst>
                    <a:ext uri="{9D8B030D-6E8A-4147-A177-3AD203B41FA5}">
                      <a16:colId xmlns:a16="http://schemas.microsoft.com/office/drawing/2014/main" val="401518534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47289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dirty="0">
                          <a:solidFill>
                            <a:schemeClr val="tx1"/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rgbClr val="00B050"/>
                          </a:solidFill>
                        </a:rPr>
                        <a:t>V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15" name="Afbeelding 14">
            <a:extLst>
              <a:ext uri="{FF2B5EF4-FFF2-40B4-BE49-F238E27FC236}">
                <a16:creationId xmlns:a16="http://schemas.microsoft.com/office/drawing/2014/main" id="{3C8AD9AC-786C-41FA-8D3C-1F579EA91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8"/>
          <a:stretch/>
        </p:blipFill>
        <p:spPr>
          <a:xfrm>
            <a:off x="7714458" y="1712880"/>
            <a:ext cx="836782" cy="70960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AF66FF2-65B5-4E75-80FB-1AD095EE08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>
          <a:xfrm>
            <a:off x="896515" y="1736252"/>
            <a:ext cx="836782" cy="701959"/>
          </a:xfrm>
          <a:prstGeom prst="rect">
            <a:avLst/>
          </a:prstGeom>
        </p:spPr>
      </p:pic>
      <p:sp>
        <p:nvSpPr>
          <p:cNvPr id="18" name="Tijdelijke aanduiding voor inhoud 5">
            <a:extLst>
              <a:ext uri="{FF2B5EF4-FFF2-40B4-BE49-F238E27FC236}">
                <a16:creationId xmlns:a16="http://schemas.microsoft.com/office/drawing/2014/main" id="{D8729D5A-9FCE-424A-BA8D-CF5994EDB1B6}"/>
              </a:ext>
            </a:extLst>
          </p:cNvPr>
          <p:cNvSpPr txBox="1">
            <a:spLocks/>
          </p:cNvSpPr>
          <p:nvPr/>
        </p:nvSpPr>
        <p:spPr bwMode="auto">
          <a:xfrm>
            <a:off x="8733347" y="4128719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IBS Toetsing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Kennistoets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Plan van aanpak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Presentatie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72ADD984-4BEC-4118-974C-4F5B62A33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7714458" y="4128719"/>
            <a:ext cx="840560" cy="709602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EA322CF2-29C3-4E49-AAB1-E38F378C79AC}"/>
              </a:ext>
            </a:extLst>
          </p:cNvPr>
          <p:cNvSpPr txBox="1"/>
          <p:nvPr/>
        </p:nvSpPr>
        <p:spPr>
          <a:xfrm>
            <a:off x="3047999" y="12281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61A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Alles voor een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61A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61A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-positief leven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9234505-E14F-4647-8B0D-050CCF66C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8526" y="568546"/>
            <a:ext cx="6096000" cy="559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3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Vorige les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978F93FC-784D-4823-9BC2-3F96E1BA9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1800" dirty="0">
                <a:solidFill>
                  <a:srgbClr val="000000"/>
                </a:solidFill>
                <a:cs typeface="+mn-cs"/>
              </a:rPr>
              <a:t>Soorten impact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Keten van impact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1800" dirty="0">
                <a:solidFill>
                  <a:srgbClr val="000000"/>
                </a:solidFill>
                <a:cs typeface="+mn-cs"/>
              </a:rPr>
              <a:t>Huis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2" descr="Babette Porcelijn | LinkedIn">
            <a:extLst>
              <a:ext uri="{FF2B5EF4-FFF2-40B4-BE49-F238E27FC236}">
                <a16:creationId xmlns:a16="http://schemas.microsoft.com/office/drawing/2014/main" id="{D0641022-D210-44EA-A55F-93CFB1688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997" y="109482"/>
            <a:ext cx="4011084" cy="331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ijdelijke aanduiding voor inhoud 3">
            <a:extLst>
              <a:ext uri="{FF2B5EF4-FFF2-40B4-BE49-F238E27FC236}">
                <a16:creationId xmlns:a16="http://schemas.microsoft.com/office/drawing/2014/main" id="{BA7B0969-AE19-46C1-B190-37F965E05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r="5611" b="2193"/>
          <a:stretch/>
        </p:blipFill>
        <p:spPr>
          <a:xfrm>
            <a:off x="7571317" y="1055653"/>
            <a:ext cx="4465402" cy="3721929"/>
          </a:xfrm>
        </p:spPr>
      </p:pic>
      <p:pic>
        <p:nvPicPr>
          <p:cNvPr id="14" name="Tijdelijke aanduiding voor inhoud 5">
            <a:extLst>
              <a:ext uri="{FF2B5EF4-FFF2-40B4-BE49-F238E27FC236}">
                <a16:creationId xmlns:a16="http://schemas.microsoft.com/office/drawing/2014/main" id="{980EF478-B1AC-405D-87C2-C8C107A55C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45" y="3735201"/>
            <a:ext cx="3499292" cy="277245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EC1BE92-97EE-4D52-B994-AA7F3DAC8E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029" y="5034602"/>
            <a:ext cx="5827523" cy="16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5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4 Sectoren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Top 10 samen gevat resulteert in 4 sectoren</a:t>
            </a:r>
          </a:p>
          <a:p>
            <a:pPr lvl="1"/>
            <a:r>
              <a:rPr lang="nl-NL" dirty="0"/>
              <a:t>Eten &amp; drinken</a:t>
            </a:r>
          </a:p>
          <a:p>
            <a:pPr lvl="1"/>
            <a:r>
              <a:rPr lang="nl-NL" dirty="0"/>
              <a:t>Spullen</a:t>
            </a:r>
          </a:p>
          <a:p>
            <a:pPr lvl="1"/>
            <a:r>
              <a:rPr lang="nl-NL" dirty="0"/>
              <a:t>Huis</a:t>
            </a:r>
          </a:p>
          <a:p>
            <a:pPr lvl="1"/>
            <a:r>
              <a:rPr lang="nl-NL" dirty="0"/>
              <a:t>Vervoer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627" y="3661458"/>
            <a:ext cx="8428074" cy="2613059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C8401E7F-40F7-438F-8F22-E70874349745}"/>
              </a:ext>
            </a:extLst>
          </p:cNvPr>
          <p:cNvSpPr/>
          <p:nvPr/>
        </p:nvSpPr>
        <p:spPr>
          <a:xfrm>
            <a:off x="9175992" y="4320831"/>
            <a:ext cx="1852225" cy="1953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763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nl-NL" dirty="0"/>
              <a:t>Top 10 samengevat in 4 sectoren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616080" y="1600201"/>
            <a:ext cx="3853543" cy="4525963"/>
          </a:xfrm>
        </p:spPr>
        <p:txBody>
          <a:bodyPr>
            <a:normAutofit/>
          </a:bodyPr>
          <a:lstStyle/>
          <a:p>
            <a:r>
              <a:rPr lang="nl-NL" dirty="0"/>
              <a:t>Meeste Impact </a:t>
            </a:r>
          </a:p>
          <a:p>
            <a:pPr lvl="1"/>
            <a:r>
              <a:rPr lang="nl-NL" sz="2800" dirty="0"/>
              <a:t>Eten en drinken </a:t>
            </a:r>
          </a:p>
          <a:p>
            <a:pPr lvl="1"/>
            <a:r>
              <a:rPr lang="nl-NL" sz="2800" dirty="0"/>
              <a:t>Spullen</a:t>
            </a:r>
          </a:p>
          <a:p>
            <a:pPr lvl="1"/>
            <a:endParaRPr lang="nl-NL" sz="2800" dirty="0"/>
          </a:p>
          <a:p>
            <a:pPr lvl="1"/>
            <a:endParaRPr lang="nl-NL" sz="2800" dirty="0"/>
          </a:p>
          <a:p>
            <a:r>
              <a:rPr lang="nl-NL" dirty="0"/>
              <a:t>Meeste effort nu:</a:t>
            </a:r>
          </a:p>
          <a:p>
            <a:pPr lvl="1"/>
            <a:r>
              <a:rPr lang="nl-NL" sz="2800" dirty="0"/>
              <a:t>Huis </a:t>
            </a:r>
          </a:p>
          <a:p>
            <a:pPr lvl="1"/>
            <a:r>
              <a:rPr lang="nl-NL" sz="2800" dirty="0"/>
              <a:t>Vervoer </a:t>
            </a:r>
          </a:p>
          <a:p>
            <a:pPr lvl="1"/>
            <a:endParaRPr lang="nl-NL" sz="2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965" y="1600201"/>
            <a:ext cx="3371841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2409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Vervoer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27" y="1196975"/>
            <a:ext cx="8068208" cy="4929188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3033C78-0F0E-4C08-8D26-A57C2CA993BF}"/>
              </a:ext>
            </a:extLst>
          </p:cNvPr>
          <p:cNvSpPr txBox="1"/>
          <p:nvPr/>
        </p:nvSpPr>
        <p:spPr>
          <a:xfrm>
            <a:off x="293914" y="5595258"/>
            <a:ext cx="266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De verborgen impact:</a:t>
            </a:r>
          </a:p>
          <a:p>
            <a:r>
              <a:rPr lang="nl-NL" b="1" dirty="0"/>
              <a:t>Bladzijde - 115</a:t>
            </a:r>
          </a:p>
        </p:txBody>
      </p:sp>
    </p:spTree>
    <p:extLst>
      <p:ext uri="{BB962C8B-B14F-4D97-AF65-F5344CB8AC3E}">
        <p14:creationId xmlns:p14="http://schemas.microsoft.com/office/powerpoint/2010/main" val="2062857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VERVOER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3B7D611-FCAA-4848-BCEB-F44B993C9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1400" b="1" dirty="0"/>
              <a:t>Hoe:</a:t>
            </a:r>
            <a:r>
              <a:rPr lang="nl-NL" sz="1400" dirty="0"/>
              <a:t> </a:t>
            </a:r>
            <a:r>
              <a:rPr lang="nl-NL" dirty="0"/>
              <a:t>Voor jezelf </a:t>
            </a:r>
            <a:endParaRPr lang="nl-NL" sz="1400" b="1" dirty="0"/>
          </a:p>
          <a:p>
            <a:pPr marL="0" indent="0">
              <a:buNone/>
            </a:pPr>
            <a:r>
              <a:rPr lang="nl-NL" sz="1400" b="1" dirty="0"/>
              <a:t>Tijd:</a:t>
            </a:r>
            <a:r>
              <a:rPr lang="nl-NL" sz="1400" dirty="0"/>
              <a:t> </a:t>
            </a:r>
            <a:r>
              <a:rPr lang="nl-NL" dirty="0"/>
              <a:t>5</a:t>
            </a:r>
            <a:r>
              <a:rPr lang="nl-NL" sz="1400" dirty="0"/>
              <a:t> minuten</a:t>
            </a:r>
            <a:endParaRPr lang="nl-NL" sz="1400" b="1" dirty="0"/>
          </a:p>
          <a:p>
            <a:pPr marL="0" indent="0">
              <a:buNone/>
            </a:pPr>
            <a:r>
              <a:rPr lang="nl-NL" sz="1400" b="1" dirty="0"/>
              <a:t>Uitkomst: </a:t>
            </a:r>
            <a:r>
              <a:rPr lang="nl-NL" sz="1400" dirty="0"/>
              <a:t>Een aantekeningen blad voor verborgen impact, vervoer</a:t>
            </a:r>
          </a:p>
          <a:p>
            <a:r>
              <a:rPr lang="nl-NL" b="1" dirty="0"/>
              <a:t>Klaar:</a:t>
            </a:r>
            <a:r>
              <a:rPr lang="nl-NL" dirty="0"/>
              <a:t> lees bladzijde 97 t/m 112</a:t>
            </a:r>
            <a:endParaRPr lang="nl-NL" sz="1400" b="1" dirty="0"/>
          </a:p>
          <a:p>
            <a:pPr marL="0" indent="0">
              <a:buNone/>
            </a:pPr>
            <a:r>
              <a:rPr lang="nl-NL" sz="1400" b="1" dirty="0"/>
              <a:t>Wat: </a:t>
            </a:r>
            <a:r>
              <a:rPr lang="nl-NL" sz="1400" dirty="0"/>
              <a:t>Teken/schets twee auto’s (elektrisch en benzine)</a:t>
            </a:r>
            <a:endParaRPr lang="nl-NL" dirty="0"/>
          </a:p>
          <a:p>
            <a:pPr marL="0" indent="0">
              <a:buNone/>
            </a:pPr>
            <a:r>
              <a:rPr lang="nl-NL" sz="1400" b="1" dirty="0"/>
              <a:t>Beantwoord:</a:t>
            </a:r>
            <a:r>
              <a:rPr lang="nl-NL" b="1" dirty="0"/>
              <a:t> </a:t>
            </a:r>
            <a:r>
              <a:rPr lang="nl-NL" dirty="0"/>
              <a:t>Voor jezelf de volgende vraag, waar zit de impact bij een auto. Schrijf dit links onder op het lege A4. </a:t>
            </a:r>
            <a:endParaRPr lang="nl-NL" sz="1400" b="1" dirty="0"/>
          </a:p>
          <a:p>
            <a:endParaRPr lang="nl-NL" dirty="0"/>
          </a:p>
        </p:txBody>
      </p:sp>
      <p:pic>
        <p:nvPicPr>
          <p:cNvPr id="9" name="Picture 2" descr="draw it | Leer tekenen, Tekenprojecten, Tekenen">
            <a:extLst>
              <a:ext uri="{FF2B5EF4-FFF2-40B4-BE49-F238E27FC236}">
                <a16:creationId xmlns:a16="http://schemas.microsoft.com/office/drawing/2014/main" id="{FF0BE956-B2DD-4C9C-80E7-E2D3147CCA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191" y="998877"/>
            <a:ext cx="2997200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9105D71-FB44-4E81-95D3-E280FE000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897" y="2024742"/>
            <a:ext cx="2881502" cy="429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891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Verborgen impact vervoer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63" y="1342716"/>
            <a:ext cx="8847137" cy="4637705"/>
          </a:xfrm>
        </p:spPr>
      </p:pic>
    </p:spTree>
    <p:extLst>
      <p:ext uri="{BB962C8B-B14F-4D97-AF65-F5344CB8AC3E}">
        <p14:creationId xmlns:p14="http://schemas.microsoft.com/office/powerpoint/2010/main" val="1254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5263" y="1505079"/>
            <a:ext cx="8847137" cy="431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90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949" y="2320564"/>
            <a:ext cx="8847137" cy="2725552"/>
          </a:xfrm>
        </p:spPr>
      </p:pic>
    </p:spTree>
    <p:extLst>
      <p:ext uri="{BB962C8B-B14F-4D97-AF65-F5344CB8AC3E}">
        <p14:creationId xmlns:p14="http://schemas.microsoft.com/office/powerpoint/2010/main" val="1381087582"/>
      </p:ext>
    </p:extLst>
  </p:cSld>
  <p:clrMapOvr>
    <a:masterClrMapping/>
  </p:clrMapOvr>
</p:sld>
</file>

<file path=ppt/theme/theme1.xml><?xml version="1.0" encoding="utf-8"?>
<a:theme xmlns:a="http://schemas.openxmlformats.org/drawingml/2006/main" name="Helicon 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icon thema" id="{ACB87FCE-9474-4D1A-91B1-4808E599A9AC}" vid="{0E457EA9-F56E-4451-8CA0-082C072EE7D7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10" ma:contentTypeDescription="Een nieuw document maken." ma:contentTypeScope="" ma:versionID="d642efe41fcea88d5f514d462b90a26a">
  <xsd:schema xmlns:xsd="http://www.w3.org/2001/XMLSchema" xmlns:xs="http://www.w3.org/2001/XMLSchema" xmlns:p="http://schemas.microsoft.com/office/2006/metadata/properties" xmlns:ns2="34354c1b-6b8c-435b-ad50-990538c19557" xmlns:ns3="47a28104-336f-447d-946e-e305ac2bcd47" targetNamespace="http://schemas.microsoft.com/office/2006/metadata/properties" ma:root="true" ma:fieldsID="5a1ffd1461ecf3d7dc907e04825cc141" ns2:_="" ns3:_="">
    <xsd:import namespace="34354c1b-6b8c-435b-ad50-990538c19557"/>
    <xsd:import namespace="47a28104-336f-447d-946e-e305ac2bc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28104-336f-447d-946e-e305ac2bc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8D8C80E-898E-43A8-B5CB-7F71F5640A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9B7CF4-8FC8-427E-94F4-80CD6C4ECF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54c1b-6b8c-435b-ad50-990538c19557"/>
    <ds:schemaRef ds:uri="47a28104-336f-447d-946e-e305ac2bcd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D9588C-9345-4B0C-BCBD-091E137D61F2}">
  <ds:schemaRefs>
    <ds:schemaRef ds:uri="http://www.w3.org/XML/1998/namespace"/>
    <ds:schemaRef ds:uri="47a28104-336f-447d-946e-e305ac2bcd47"/>
    <ds:schemaRef ds:uri="http://schemas.microsoft.com/office/2006/documentManagement/types"/>
    <ds:schemaRef ds:uri="http://purl.org/dc/elements/1.1/"/>
    <ds:schemaRef ds:uri="34354c1b-6b8c-435b-ad50-990538c19557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384</Words>
  <Application>Microsoft Office PowerPoint</Application>
  <PresentationFormat>Breedbeeld</PresentationFormat>
  <Paragraphs>109</Paragraphs>
  <Slides>19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Helicon thema</vt:lpstr>
      <vt:lpstr>De verborgen impact</vt:lpstr>
      <vt:lpstr>Vorige les</vt:lpstr>
      <vt:lpstr> 4 Sectoren </vt:lpstr>
      <vt:lpstr>Top 10 samengevat in 4 sectoren</vt:lpstr>
      <vt:lpstr>Vervoer</vt:lpstr>
      <vt:lpstr>VERVOER</vt:lpstr>
      <vt:lpstr>Verborgen impact vervoer</vt:lpstr>
      <vt:lpstr>PowerPoint-presentatie</vt:lpstr>
      <vt:lpstr>PowerPoint-presentatie</vt:lpstr>
      <vt:lpstr>Top 10 Revisited</vt:lpstr>
      <vt:lpstr>Case Vliegen</vt:lpstr>
      <vt:lpstr>Retourtje Bali</vt:lpstr>
      <vt:lpstr>Auto: Benzine vs Elektrisch</vt:lpstr>
      <vt:lpstr>Auto: Benzine vs Elektrisch</vt:lpstr>
      <vt:lpstr>PowerPoint-presentatie</vt:lpstr>
      <vt:lpstr>PowerPoint-presentatie</vt:lpstr>
      <vt:lpstr>Auto: Benzine vs Elektrisch</vt:lpstr>
      <vt:lpstr>Auto: Benzine vs Elektrisch</vt:lpstr>
      <vt:lpstr>De verborgen impact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verborgen impact</dc:title>
  <dc:creator>Gerjan de Ruiter</dc:creator>
  <cp:lastModifiedBy>Gerjan de Ruiter</cp:lastModifiedBy>
  <cp:revision>2</cp:revision>
  <dcterms:created xsi:type="dcterms:W3CDTF">2020-10-02T07:17:46Z</dcterms:created>
  <dcterms:modified xsi:type="dcterms:W3CDTF">2020-10-02T07:26:34Z</dcterms:modified>
</cp:coreProperties>
</file>